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4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5"/>
  </p:notesMasterIdLst>
  <p:handoutMasterIdLst>
    <p:handoutMasterId r:id="rId16"/>
  </p:handoutMasterIdLst>
  <p:sldIdLst>
    <p:sldId id="462" r:id="rId9"/>
    <p:sldId id="778" r:id="rId10"/>
    <p:sldId id="790" r:id="rId11"/>
    <p:sldId id="795" r:id="rId12"/>
    <p:sldId id="796" r:id="rId13"/>
    <p:sldId id="751" r:id="rId14"/>
  </p:sldIdLst>
  <p:sldSz cx="12192000" cy="6858000"/>
  <p:notesSz cx="9775825" cy="6645275"/>
  <p:custDataLst>
    <p:tags r:id="rId17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46" autoAdjust="0"/>
    <p:restoredTop sz="96291"/>
  </p:normalViewPr>
  <p:slideViewPr>
    <p:cSldViewPr snapToGrid="0">
      <p:cViewPr varScale="1">
        <p:scale>
          <a:sx n="127" d="100"/>
          <a:sy n="127" d="100"/>
        </p:scale>
        <p:origin x="390" y="120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61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762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5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5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5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3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133626" y="4223319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599576" y="461564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40098" y="4475552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70972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88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D661-A3FA-2146-BDA5-E01069C2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86FE6-211F-CF44-994A-B40A62D92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95436-5215-6E4A-B771-A7A0D75C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EEEC3-C250-0044-87C3-117CEB2A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4D3DD-C55A-BA49-A794-6D5516AD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347C-8385-D947-BFC2-1B525A785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799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slideLayout" Target="../slideLayouts/slideLayout86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85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9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17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2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7.xml"/><Relationship Id="rId26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63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49.xml"/><Relationship Id="rId29" Type="http://schemas.openxmlformats.org/officeDocument/2006/relationships/slideLayout" Target="../slideLayouts/slideLayout158.xml"/><Relationship Id="rId41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53.xml"/><Relationship Id="rId32" Type="http://schemas.openxmlformats.org/officeDocument/2006/relationships/slideLayout" Target="../slideLayouts/slideLayout161.xml"/><Relationship Id="rId37" Type="http://schemas.openxmlformats.org/officeDocument/2006/relationships/slideLayout" Target="../slideLayouts/slideLayout166.xml"/><Relationship Id="rId40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52.xml"/><Relationship Id="rId28" Type="http://schemas.openxmlformats.org/officeDocument/2006/relationships/slideLayout" Target="../slideLayouts/slideLayout157.xml"/><Relationship Id="rId36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39.xml"/><Relationship Id="rId19" Type="http://schemas.openxmlformats.org/officeDocument/2006/relationships/slideLayout" Target="../slideLayouts/slideLayout148.xml"/><Relationship Id="rId31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51.xml"/><Relationship Id="rId27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9.xml"/><Relationship Id="rId35" Type="http://schemas.openxmlformats.org/officeDocument/2006/relationships/slideLayout" Target="../slideLayouts/slideLayout164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5" Type="http://schemas.openxmlformats.org/officeDocument/2006/relationships/slideLayout" Target="../slideLayouts/slideLayout154.xml"/><Relationship Id="rId33" Type="http://schemas.openxmlformats.org/officeDocument/2006/relationships/slideLayout" Target="../slideLayouts/slideLayout162.xml"/><Relationship Id="rId38" Type="http://schemas.openxmlformats.org/officeDocument/2006/relationships/slideLayout" Target="../slideLayouts/slideLayout1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443" r:id="rId3"/>
    <p:sldLayoutId id="2147484373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  <p:sldLayoutId id="2147484356" r:id="rId19"/>
    <p:sldLayoutId id="2147484357" r:id="rId20"/>
    <p:sldLayoutId id="2147484358" r:id="rId21"/>
    <p:sldLayoutId id="2147484359" r:id="rId22"/>
    <p:sldLayoutId id="2147484360" r:id="rId23"/>
    <p:sldLayoutId id="2147484361" r:id="rId24"/>
    <p:sldLayoutId id="2147484362" r:id="rId25"/>
    <p:sldLayoutId id="2147484363" r:id="rId26"/>
    <p:sldLayoutId id="2147484364" r:id="rId27"/>
    <p:sldLayoutId id="2147484365" r:id="rId28"/>
    <p:sldLayoutId id="2147484366" r:id="rId29"/>
    <p:sldLayoutId id="2147484367" r:id="rId30"/>
    <p:sldLayoutId id="2147484368" r:id="rId31"/>
    <p:sldLayoutId id="2147484369" r:id="rId32"/>
    <p:sldLayoutId id="2147484370" r:id="rId33"/>
    <p:sldLayoutId id="2147484371" r:id="rId34"/>
    <p:sldLayoutId id="2147484377" r:id="rId35"/>
    <p:sldLayoutId id="2147484445" r:id="rId36"/>
    <p:sldLayoutId id="2147484378" r:id="rId37"/>
    <p:sldLayoutId id="2147483939" r:id="rId38"/>
    <p:sldLayoutId id="2147483940" r:id="rId39"/>
    <p:sldLayoutId id="2147483941" r:id="rId40"/>
    <p:sldLayoutId id="2147483942" r:id="rId41"/>
    <p:sldLayoutId id="2147484374" r:id="rId42"/>
    <p:sldLayoutId id="2147484444" r:id="rId43"/>
    <p:sldLayoutId id="2147484375" r:id="rId44"/>
    <p:sldLayoutId id="2147484442" r:id="rId45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7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AWS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F63F6-5540-4CE3-864A-033B9056A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FB514-A257-4AE2-B2F1-25F0B5801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2" charset="0"/>
              </a:rPr>
              <a:t>What is Cloud?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BA383-1F62-4083-9225-48F3F3BE45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0808" y="417831"/>
            <a:ext cx="7036407" cy="5974091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Cloud is nothing but a group of </a:t>
            </a:r>
            <a:r>
              <a:rPr lang="en-US" sz="2000" b="1" dirty="0"/>
              <a:t>programmable resources </a:t>
            </a:r>
            <a:r>
              <a:rPr lang="en-US" sz="2000" dirty="0"/>
              <a:t>like</a:t>
            </a:r>
            <a:r>
              <a:rPr lang="en-US" sz="2000" b="1" dirty="0"/>
              <a:t> compute, storage, databases, applications, etc. </a:t>
            </a:r>
            <a:r>
              <a:rPr lang="en-US" sz="2000" dirty="0"/>
              <a:t>which can be </a:t>
            </a:r>
            <a:r>
              <a:rPr lang="en-US" sz="2000" b="1" dirty="0"/>
              <a:t>obtained and used </a:t>
            </a:r>
            <a:r>
              <a:rPr lang="en-US" sz="2000" dirty="0"/>
              <a:t>as per demand over the </a:t>
            </a:r>
            <a:r>
              <a:rPr lang="en-US" sz="2000" b="1" dirty="0"/>
              <a:t>internet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It introduces </a:t>
            </a:r>
            <a:r>
              <a:rPr lang="en-US" sz="2000" b="1" dirty="0"/>
              <a:t>flexibility</a:t>
            </a:r>
            <a:r>
              <a:rPr lang="en-US" sz="2000" dirty="0"/>
              <a:t> and has multiple advantages over traditional on-premise setup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Pay</a:t>
            </a:r>
            <a:r>
              <a:rPr lang="en-US" sz="2000" dirty="0"/>
              <a:t> for the </a:t>
            </a:r>
            <a:r>
              <a:rPr lang="en-US" sz="2000" b="1" dirty="0"/>
              <a:t>resources used</a:t>
            </a:r>
            <a:r>
              <a:rPr lang="en-US" sz="2000" dirty="0"/>
              <a:t>, </a:t>
            </a:r>
            <a:r>
              <a:rPr lang="en-US" sz="2000" b="1" dirty="0"/>
              <a:t>no upfront </a:t>
            </a:r>
            <a:r>
              <a:rPr lang="en-US" sz="2000" dirty="0"/>
              <a:t>expenditure to setup the infrastructure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Use cutting edge technologies like </a:t>
            </a:r>
            <a:r>
              <a:rPr lang="en-US" sz="2000" b="1" dirty="0"/>
              <a:t>video transcription, big data, machine learning </a:t>
            </a:r>
            <a:r>
              <a:rPr lang="en-US" sz="2000" dirty="0"/>
              <a:t>within minutes</a:t>
            </a:r>
            <a:endParaRPr lang="en-US" sz="2000" dirty="0">
              <a:cs typeface="Calibri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Cloud is mostly popular for these following models:</a:t>
            </a:r>
          </a:p>
          <a:p>
            <a:pPr marL="465746" lvl="1" indent="-285750">
              <a:spcBef>
                <a:spcPts val="600"/>
              </a:spcBef>
            </a:pPr>
            <a:r>
              <a:rPr lang="en-US" b="1" dirty="0"/>
              <a:t>IaaS</a:t>
            </a:r>
            <a:r>
              <a:rPr lang="en-US" dirty="0"/>
              <a:t> (Infrastructure as a Service)</a:t>
            </a:r>
          </a:p>
          <a:p>
            <a:pPr marL="465746" lvl="1" indent="-285750">
              <a:spcBef>
                <a:spcPts val="600"/>
              </a:spcBef>
            </a:pPr>
            <a:r>
              <a:rPr lang="en-US" b="1" dirty="0"/>
              <a:t>PaaS</a:t>
            </a:r>
            <a:r>
              <a:rPr lang="en-US" dirty="0"/>
              <a:t> (Platform as a Service)</a:t>
            </a:r>
          </a:p>
          <a:p>
            <a:pPr marL="465746" lvl="1" indent="-285750">
              <a:spcBef>
                <a:spcPts val="600"/>
              </a:spcBef>
            </a:pPr>
            <a:r>
              <a:rPr lang="en-US" b="1" dirty="0"/>
              <a:t>SaaS</a:t>
            </a:r>
            <a:r>
              <a:rPr lang="en-US" dirty="0"/>
              <a:t> (Software as a Service)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B4BF9-4155-1E42-96DD-059C59F89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84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2A3B5-1BA3-4FFF-8A60-753D85E40A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Amazon Web Services is a platform which facilitates </a:t>
            </a:r>
            <a:r>
              <a:rPr lang="en-US" b="1" dirty="0"/>
              <a:t>infrastructure, platforms, and applications</a:t>
            </a:r>
            <a:r>
              <a:rPr lang="en-US" dirty="0"/>
              <a:t> through a set of APIs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AWS lets you </a:t>
            </a:r>
            <a:r>
              <a:rPr lang="en-US" b="1" dirty="0"/>
              <a:t>build</a:t>
            </a:r>
            <a:r>
              <a:rPr lang="en-US" dirty="0"/>
              <a:t> and </a:t>
            </a:r>
            <a:r>
              <a:rPr lang="en-US" b="1" dirty="0"/>
              <a:t>run</a:t>
            </a:r>
            <a:r>
              <a:rPr lang="en-US" dirty="0"/>
              <a:t> your complete applications on its platform</a:t>
            </a:r>
            <a:endParaRPr lang="en-US" dirty="0">
              <a:cs typeface="Calibri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abstracts</a:t>
            </a:r>
            <a:r>
              <a:rPr lang="en-US" dirty="0"/>
              <a:t> the </a:t>
            </a:r>
            <a:r>
              <a:rPr lang="en-US" b="1" dirty="0"/>
              <a:t>implementation</a:t>
            </a:r>
            <a:r>
              <a:rPr lang="en-US" dirty="0"/>
              <a:t> details from the user</a:t>
            </a:r>
            <a:endParaRPr lang="en-US" dirty="0">
              <a:cs typeface="Calibri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The </a:t>
            </a:r>
            <a:r>
              <a:rPr lang="en-US" b="1" dirty="0">
                <a:cs typeface="Calibri"/>
              </a:rPr>
              <a:t>global presence </a:t>
            </a:r>
            <a:r>
              <a:rPr lang="en-US" dirty="0">
                <a:cs typeface="Calibri"/>
              </a:rPr>
              <a:t>of AWS data </a:t>
            </a:r>
            <a:r>
              <a:rPr lang="en-US" dirty="0" err="1">
                <a:cs typeface="Calibri"/>
              </a:rPr>
              <a:t>centres</a:t>
            </a:r>
            <a:r>
              <a:rPr lang="en-US" dirty="0">
                <a:cs typeface="Calibri"/>
              </a:rPr>
              <a:t> lets you host your application next to the targeted user base and hence reduce the </a:t>
            </a:r>
            <a:r>
              <a:rPr lang="en-US" b="1" dirty="0">
                <a:cs typeface="Calibri"/>
              </a:rPr>
              <a:t>latency and cost </a:t>
            </a:r>
            <a:r>
              <a:rPr lang="en-US" dirty="0">
                <a:cs typeface="Calibri"/>
              </a:rPr>
              <a:t>in long term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It’s </a:t>
            </a:r>
            <a:r>
              <a:rPr lang="en-US" b="1" dirty="0">
                <a:cs typeface="Calibri"/>
              </a:rPr>
              <a:t>secure, scalable, elastic,</a:t>
            </a:r>
            <a:r>
              <a:rPr lang="en-US" dirty="0">
                <a:cs typeface="Calibri"/>
              </a:rPr>
              <a:t> and it allows you to control the complete infrastructure you create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complete architecture </a:t>
            </a:r>
            <a:r>
              <a:rPr lang="en-US" dirty="0"/>
              <a:t>existing on-premises or in a data centre can be </a:t>
            </a:r>
            <a:r>
              <a:rPr lang="en-US" b="1" dirty="0"/>
              <a:t>replicated</a:t>
            </a:r>
            <a:r>
              <a:rPr lang="en-US" dirty="0"/>
              <a:t> in AWS</a:t>
            </a:r>
            <a:endParaRPr lang="en-US" dirty="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8329F5-886F-9B40-A4B2-14A464EA5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5C0AB-A154-41F7-9FDC-3D1F9D18C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2" charset="0"/>
              </a:rPr>
              <a:t>What is AWS?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77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4181FB-3B9E-874E-A8E5-419BDE006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581" y="4234958"/>
            <a:ext cx="5765800" cy="10922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84CF93-7D6B-4FB7-A962-5D74EFB2D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locations contribute to </a:t>
            </a:r>
            <a:r>
              <a:rPr lang="en-US" b="1" dirty="0"/>
              <a:t>delivering content </a:t>
            </a:r>
            <a:r>
              <a:rPr lang="en-US" dirty="0"/>
              <a:t>to users with </a:t>
            </a:r>
            <a:r>
              <a:rPr lang="en-US" b="1" dirty="0"/>
              <a:t>minimum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has a global network of </a:t>
            </a:r>
            <a:r>
              <a:rPr lang="en-US" b="1" dirty="0"/>
              <a:t>300</a:t>
            </a:r>
            <a:r>
              <a:rPr lang="en-US" dirty="0"/>
              <a:t> edge locations and </a:t>
            </a:r>
            <a:r>
              <a:rPr lang="en-US" b="1" dirty="0"/>
              <a:t>13</a:t>
            </a:r>
            <a:r>
              <a:rPr lang="en-US" dirty="0"/>
              <a:t> edge caches in </a:t>
            </a:r>
            <a:r>
              <a:rPr lang="en-US" b="1" dirty="0"/>
              <a:t>65</a:t>
            </a:r>
            <a:r>
              <a:rPr lang="en-US" dirty="0"/>
              <a:t> cities across </a:t>
            </a:r>
            <a:r>
              <a:rPr lang="en-US" b="1" dirty="0"/>
              <a:t>29</a:t>
            </a:r>
            <a:r>
              <a:rPr lang="en-US" dirty="0"/>
              <a:t>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improves </a:t>
            </a:r>
            <a:r>
              <a:rPr lang="en-US" b="1" dirty="0"/>
              <a:t>application performance </a:t>
            </a:r>
            <a:r>
              <a:rPr lang="en-US" dirty="0"/>
              <a:t>by placing the data next to the users of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</a:t>
            </a:r>
            <a:r>
              <a:rPr lang="en-US" b="1" dirty="0"/>
              <a:t>five AWS Services </a:t>
            </a:r>
            <a:r>
              <a:rPr lang="en-US" dirty="0"/>
              <a:t>that run on the edge location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8398B1-484B-4DEA-A3E3-E5E1223E4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328F5-40E2-4F75-B514-738F45AEDB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Montserrat Black" panose="00000A00000000000000" pitchFamily="2" charset="0"/>
              </a:rPr>
              <a:t>Edge Locations &amp; Edge Caches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46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5E4F6-B0F3-4003-B174-35C93BA0E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1349985"/>
            <a:ext cx="3493879" cy="2751999"/>
          </a:xfrm>
        </p:spPr>
        <p:txBody>
          <a:bodyPr/>
          <a:lstStyle/>
          <a:p>
            <a:r>
              <a:rPr lang="en-US" dirty="0">
                <a:latin typeface="Montserrat Black" panose="00000A00000000000000" pitchFamily="2" charset="0"/>
              </a:rPr>
              <a:t>Advantages of AWS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9917F-F236-4B37-8E35-75B4E96FA9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386436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company to introduce cloud platform back in </a:t>
            </a:r>
            <a:r>
              <a:rPr lang="en-US" b="1" dirty="0"/>
              <a:t>2006</a:t>
            </a:r>
            <a:r>
              <a:rPr lang="en-US" dirty="0"/>
              <a:t> and being an early starter has led AWS to always </a:t>
            </a:r>
            <a:r>
              <a:rPr lang="en-US" b="1" dirty="0"/>
              <a:t>stay ahead </a:t>
            </a:r>
            <a:r>
              <a:rPr lang="en-US" dirty="0"/>
              <a:t>of their competitors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Global infrastructure</a:t>
            </a:r>
            <a:r>
              <a:rPr lang="en-US" dirty="0"/>
              <a:t> so you can place your solutions close to your customers in any of the </a:t>
            </a:r>
            <a:r>
              <a:rPr lang="en-US" b="1" dirty="0"/>
              <a:t>26</a:t>
            </a:r>
            <a:r>
              <a:rPr lang="en-US" dirty="0"/>
              <a:t> regions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AWS has </a:t>
            </a:r>
            <a:r>
              <a:rPr lang="en-US" b="1" dirty="0">
                <a:cs typeface="Calibri"/>
              </a:rPr>
              <a:t>a greater number of services </a:t>
            </a:r>
            <a:r>
              <a:rPr lang="en-US" dirty="0">
                <a:cs typeface="Calibri"/>
              </a:rPr>
              <a:t>than competitors to match your requirement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It is a customer-focused company that is </a:t>
            </a:r>
            <a:r>
              <a:rPr lang="en-US" b="1" dirty="0">
                <a:cs typeface="Calibri"/>
              </a:rPr>
              <a:t>always adding new services </a:t>
            </a:r>
            <a:r>
              <a:rPr lang="en-US" dirty="0">
                <a:cs typeface="Calibri"/>
              </a:rPr>
              <a:t>to keep up-to-date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Scale</a:t>
            </a:r>
            <a:r>
              <a:rPr lang="en-US" dirty="0"/>
              <a:t> your infrastructure as your </a:t>
            </a:r>
            <a:r>
              <a:rPr lang="en-US" b="1" dirty="0"/>
              <a:t>demand</a:t>
            </a:r>
            <a:r>
              <a:rPr lang="en-US" dirty="0"/>
              <a:t> increase, no capacity planning required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the </a:t>
            </a:r>
            <a:r>
              <a:rPr lang="en-US" b="1" dirty="0"/>
              <a:t>benefit of economy at scale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E403A-032A-459D-BB66-56AB79388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9D1D26-C72B-841C-B4A1-76A17E85F236}"/>
              </a:ext>
            </a:extLst>
          </p:cNvPr>
          <p:cNvSpPr/>
          <p:nvPr/>
        </p:nvSpPr>
        <p:spPr>
          <a:xfrm>
            <a:off x="5365488" y="151139"/>
            <a:ext cx="4118578" cy="10957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Region – Set of AWS Server farms that are connected</a:t>
            </a:r>
          </a:p>
          <a:p>
            <a:pPr algn="ctr"/>
            <a:r>
              <a:rPr lang="en-GB" dirty="0"/>
              <a:t>Regions have </a:t>
            </a:r>
            <a:r>
              <a:rPr lang="en-GB" dirty="0" err="1"/>
              <a:t>atleast</a:t>
            </a:r>
            <a:r>
              <a:rPr lang="en-GB" dirty="0"/>
              <a:t> 3 Availability Zones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3FA137-EDEE-2872-0D61-52679EBF86F0}"/>
              </a:ext>
            </a:extLst>
          </p:cNvPr>
          <p:cNvSpPr/>
          <p:nvPr/>
        </p:nvSpPr>
        <p:spPr>
          <a:xfrm>
            <a:off x="6601033" y="5293698"/>
            <a:ext cx="5206792" cy="14131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Region - London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CF476-603B-8EE1-0908-CED7187E2535}"/>
              </a:ext>
            </a:extLst>
          </p:cNvPr>
          <p:cNvSpPr/>
          <p:nvPr/>
        </p:nvSpPr>
        <p:spPr>
          <a:xfrm>
            <a:off x="6706833" y="5739563"/>
            <a:ext cx="730512" cy="6509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BA6B82-A968-0A77-3C55-73968C13E25D}"/>
              </a:ext>
            </a:extLst>
          </p:cNvPr>
          <p:cNvSpPr/>
          <p:nvPr/>
        </p:nvSpPr>
        <p:spPr>
          <a:xfrm>
            <a:off x="9158644" y="5788906"/>
            <a:ext cx="730512" cy="6509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F52548-1A6A-2D95-BEEA-C7AC24F30051}"/>
              </a:ext>
            </a:extLst>
          </p:cNvPr>
          <p:cNvSpPr/>
          <p:nvPr/>
        </p:nvSpPr>
        <p:spPr>
          <a:xfrm>
            <a:off x="10816151" y="5781883"/>
            <a:ext cx="730512" cy="6509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C2559AC-3C9D-5CF4-B220-16DCF4427A29}"/>
              </a:ext>
            </a:extLst>
          </p:cNvPr>
          <p:cNvSpPr/>
          <p:nvPr/>
        </p:nvSpPr>
        <p:spPr>
          <a:xfrm>
            <a:off x="7524322" y="5929023"/>
            <a:ext cx="1570530" cy="272052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</a:rPr>
              <a:t>40 miles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7C532F4F-6567-D132-5F51-5F6F9568E284}"/>
              </a:ext>
            </a:extLst>
          </p:cNvPr>
          <p:cNvSpPr/>
          <p:nvPr/>
        </p:nvSpPr>
        <p:spPr>
          <a:xfrm>
            <a:off x="9952948" y="5929023"/>
            <a:ext cx="730512" cy="272052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17577C-8E62-0EAF-7D0C-04A1B47580DD}"/>
              </a:ext>
            </a:extLst>
          </p:cNvPr>
          <p:cNvSpPr/>
          <p:nvPr/>
        </p:nvSpPr>
        <p:spPr>
          <a:xfrm>
            <a:off x="4556452" y="5621242"/>
            <a:ext cx="1289732" cy="8386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Your company</a:t>
            </a:r>
          </a:p>
        </p:txBody>
      </p:sp>
    </p:spTree>
    <p:extLst>
      <p:ext uri="{BB962C8B-B14F-4D97-AF65-F5344CB8AC3E}">
        <p14:creationId xmlns:p14="http://schemas.microsoft.com/office/powerpoint/2010/main" val="401304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C082-B20C-4008-BC3C-948C92670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860E5-1278-47C5-A3B0-460670146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6521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1281E8C2684639468ECFF5841CA2D984" ma:contentTypeVersion="0" ma:contentTypeDescription="Base content type which represents courseware documents" ma:contentTypeScope="" ma:versionID="681b694551de6b7e08b777d7525b4a8c">
  <xsd:schema xmlns:xsd="http://www.w3.org/2001/XMLSchema" xmlns:xs="http://www.w3.org/2001/XMLSchema" xmlns:p="http://schemas.microsoft.com/office/2006/metadata/properties" xmlns:ns2="508EE892-5D0E-414E-A686-C242E5B9D1CF" targetNamespace="http://schemas.microsoft.com/office/2006/metadata/properties" ma:root="true" ma:fieldsID="103e178a39ba8e0e621ce46ecca5df95" ns2:_="">
    <xsd:import namespace="508EE892-5D0E-414E-A686-C242E5B9D1CF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8EE892-5D0E-414E-A686-C242E5B9D1CF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508EE892-5D0E-414E-A686-C242E5B9D1CF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508EE892-5D0E-414E-A686-C242E5B9D1CF" xsi:nil="true"/>
    <IsBuildFile xmlns="508EE892-5D0E-414E-A686-C242E5B9D1CF" xsi:nil="true"/>
  </documentManagement>
</p:properties>
</file>

<file path=customXml/itemProps1.xml><?xml version="1.0" encoding="utf-8"?>
<ds:datastoreItem xmlns:ds="http://schemas.openxmlformats.org/officeDocument/2006/customXml" ds:itemID="{69D3017E-0422-46BD-87E5-19AE7C27E1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8EE892-5D0E-414E-A686-C242E5B9D1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508EE892-5D0E-414E-A686-C242E5B9D1CF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3698</TotalTime>
  <Words>398</Words>
  <Application>Microsoft Office PowerPoint</Application>
  <PresentationFormat>Widescreen</PresentationFormat>
  <Paragraphs>45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Montserrat</vt:lpstr>
      <vt:lpstr>Montserrat Black</vt:lpstr>
      <vt:lpstr>Master_Primary_Colors</vt:lpstr>
      <vt:lpstr>Master_Red_and_Purple</vt:lpstr>
      <vt:lpstr>Master_Yellow_and_Orange</vt:lpstr>
      <vt:lpstr>Master_Blue</vt:lpstr>
      <vt:lpstr>Master_Neutral</vt:lpstr>
      <vt:lpstr>AWS Introduction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Vaishali;Martin Berends</dc:creator>
  <cp:keywords/>
  <dc:description/>
  <cp:lastModifiedBy>Elder, Reece</cp:lastModifiedBy>
  <cp:revision>80</cp:revision>
  <cp:lastPrinted>2019-07-03T09:46:41Z</cp:lastPrinted>
  <dcterms:created xsi:type="dcterms:W3CDTF">2019-09-05T08:17:12Z</dcterms:created>
  <dcterms:modified xsi:type="dcterms:W3CDTF">2022-09-26T10:23:52Z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0x010100F0967B7CEE8D417F966757887D9466FB001281E8C2684639468ECFF5841CA2D984</vt:lpwstr>
  </property>
  <property fmtid="{D5CDD505-2E9C-101B-9397-08002B2CF9AE}" pid="3" name="BookType">
    <vt:lpwstr>4</vt:lpwstr>
  </property>
</Properties>
</file>